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21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7D43CA-E249-4A43-8BE8-7B659F19DE52}" type="datetimeFigureOut">
              <a:rPr lang="nl-NL" smtClean="0"/>
              <a:t>29-05-17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3A03DF-5EAC-C544-8041-218134FBC9D8}" type="slidenum">
              <a:rPr lang="nl-NL" smtClean="0"/>
              <a:t>‹nr.›</a:t>
            </a:fld>
            <a:endParaRPr lang="nl-NL"/>
          </a:p>
        </p:txBody>
      </p:sp>
    </p:spTree>
    <p:extLst>
      <p:ext uri="{BB962C8B-B14F-4D97-AF65-F5344CB8AC3E}">
        <p14:creationId xmlns:p14="http://schemas.microsoft.com/office/powerpoint/2010/main" val="10099881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r"/>
            <a:endParaRPr lang="nl-NL" dirty="0"/>
          </a:p>
        </p:txBody>
      </p:sp>
      <p:sp>
        <p:nvSpPr>
          <p:cNvPr id="4" name="Tijdelijke aanduiding voor dianummer 3"/>
          <p:cNvSpPr>
            <a:spLocks noGrp="1"/>
          </p:cNvSpPr>
          <p:nvPr>
            <p:ph type="sldNum" sz="quarter" idx="10"/>
          </p:nvPr>
        </p:nvSpPr>
        <p:spPr/>
        <p:txBody>
          <a:bodyPr/>
          <a:lstStyle/>
          <a:p>
            <a:fld id="{B3307C7D-6183-425B-B629-47BAF0CB4E94}" type="slidenum">
              <a:rPr lang="nl-NL" smtClean="0"/>
              <a:t>1</a:t>
            </a:fld>
            <a:endParaRPr lang="nl-NL"/>
          </a:p>
        </p:txBody>
      </p:sp>
    </p:spTree>
    <p:extLst>
      <p:ext uri="{BB962C8B-B14F-4D97-AF65-F5344CB8AC3E}">
        <p14:creationId xmlns:p14="http://schemas.microsoft.com/office/powerpoint/2010/main" val="860022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r"/>
            <a:endParaRPr lang="nl-NL" dirty="0"/>
          </a:p>
        </p:txBody>
      </p:sp>
      <p:sp>
        <p:nvSpPr>
          <p:cNvPr id="4" name="Tijdelijke aanduiding voor dianummer 3"/>
          <p:cNvSpPr>
            <a:spLocks noGrp="1"/>
          </p:cNvSpPr>
          <p:nvPr>
            <p:ph type="sldNum" sz="quarter" idx="10"/>
          </p:nvPr>
        </p:nvSpPr>
        <p:spPr/>
        <p:txBody>
          <a:bodyPr/>
          <a:lstStyle/>
          <a:p>
            <a:fld id="{B3307C7D-6183-425B-B629-47BAF0CB4E94}" type="slidenum">
              <a:rPr lang="nl-NL" smtClean="0"/>
              <a:t>2</a:t>
            </a:fld>
            <a:endParaRPr lang="nl-NL"/>
          </a:p>
        </p:txBody>
      </p:sp>
    </p:spTree>
    <p:extLst>
      <p:ext uri="{BB962C8B-B14F-4D97-AF65-F5344CB8AC3E}">
        <p14:creationId xmlns:p14="http://schemas.microsoft.com/office/powerpoint/2010/main" val="860022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r"/>
            <a:endParaRPr lang="nl-NL" dirty="0"/>
          </a:p>
        </p:txBody>
      </p:sp>
      <p:sp>
        <p:nvSpPr>
          <p:cNvPr id="4" name="Tijdelijke aanduiding voor dianummer 3"/>
          <p:cNvSpPr>
            <a:spLocks noGrp="1"/>
          </p:cNvSpPr>
          <p:nvPr>
            <p:ph type="sldNum" sz="quarter" idx="10"/>
          </p:nvPr>
        </p:nvSpPr>
        <p:spPr/>
        <p:txBody>
          <a:bodyPr/>
          <a:lstStyle/>
          <a:p>
            <a:fld id="{B3307C7D-6183-425B-B629-47BAF0CB4E94}" type="slidenum">
              <a:rPr lang="nl-NL" smtClean="0"/>
              <a:t>3</a:t>
            </a:fld>
            <a:endParaRPr lang="nl-NL"/>
          </a:p>
        </p:txBody>
      </p:sp>
    </p:spTree>
    <p:extLst>
      <p:ext uri="{BB962C8B-B14F-4D97-AF65-F5344CB8AC3E}">
        <p14:creationId xmlns:p14="http://schemas.microsoft.com/office/powerpoint/2010/main" val="860022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r"/>
            <a:endParaRPr lang="nl-NL" dirty="0"/>
          </a:p>
        </p:txBody>
      </p:sp>
      <p:sp>
        <p:nvSpPr>
          <p:cNvPr id="4" name="Tijdelijke aanduiding voor dianummer 3"/>
          <p:cNvSpPr>
            <a:spLocks noGrp="1"/>
          </p:cNvSpPr>
          <p:nvPr>
            <p:ph type="sldNum" sz="quarter" idx="10"/>
          </p:nvPr>
        </p:nvSpPr>
        <p:spPr/>
        <p:txBody>
          <a:bodyPr/>
          <a:lstStyle/>
          <a:p>
            <a:fld id="{B3307C7D-6183-425B-B629-47BAF0CB4E94}" type="slidenum">
              <a:rPr lang="nl-NL" smtClean="0"/>
              <a:t>4</a:t>
            </a:fld>
            <a:endParaRPr lang="nl-NL"/>
          </a:p>
        </p:txBody>
      </p:sp>
    </p:spTree>
    <p:extLst>
      <p:ext uri="{BB962C8B-B14F-4D97-AF65-F5344CB8AC3E}">
        <p14:creationId xmlns:p14="http://schemas.microsoft.com/office/powerpoint/2010/main" val="860022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r"/>
            <a:endParaRPr lang="nl-NL" dirty="0"/>
          </a:p>
        </p:txBody>
      </p:sp>
      <p:sp>
        <p:nvSpPr>
          <p:cNvPr id="4" name="Tijdelijke aanduiding voor dianummer 3"/>
          <p:cNvSpPr>
            <a:spLocks noGrp="1"/>
          </p:cNvSpPr>
          <p:nvPr>
            <p:ph type="sldNum" sz="quarter" idx="10"/>
          </p:nvPr>
        </p:nvSpPr>
        <p:spPr/>
        <p:txBody>
          <a:bodyPr/>
          <a:lstStyle/>
          <a:p>
            <a:fld id="{B3307C7D-6183-425B-B629-47BAF0CB4E94}" type="slidenum">
              <a:rPr lang="nl-NL" smtClean="0"/>
              <a:t>5</a:t>
            </a:fld>
            <a:endParaRPr lang="nl-NL"/>
          </a:p>
        </p:txBody>
      </p:sp>
    </p:spTree>
    <p:extLst>
      <p:ext uri="{BB962C8B-B14F-4D97-AF65-F5344CB8AC3E}">
        <p14:creationId xmlns:p14="http://schemas.microsoft.com/office/powerpoint/2010/main" val="860022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r"/>
            <a:endParaRPr lang="nl-NL" dirty="0"/>
          </a:p>
        </p:txBody>
      </p:sp>
      <p:sp>
        <p:nvSpPr>
          <p:cNvPr id="4" name="Tijdelijke aanduiding voor dianummer 3"/>
          <p:cNvSpPr>
            <a:spLocks noGrp="1"/>
          </p:cNvSpPr>
          <p:nvPr>
            <p:ph type="sldNum" sz="quarter" idx="10"/>
          </p:nvPr>
        </p:nvSpPr>
        <p:spPr/>
        <p:txBody>
          <a:bodyPr/>
          <a:lstStyle/>
          <a:p>
            <a:fld id="{B3307C7D-6183-425B-B629-47BAF0CB4E94}" type="slidenum">
              <a:rPr lang="nl-NL" smtClean="0"/>
              <a:t>6</a:t>
            </a:fld>
            <a:endParaRPr lang="nl-NL"/>
          </a:p>
        </p:txBody>
      </p:sp>
    </p:spTree>
    <p:extLst>
      <p:ext uri="{BB962C8B-B14F-4D97-AF65-F5344CB8AC3E}">
        <p14:creationId xmlns:p14="http://schemas.microsoft.com/office/powerpoint/2010/main" val="860022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C2D14DC7-813C-C442-B6F7-BB5092D86EFE}" type="datetimeFigureOut">
              <a:rPr lang="nl-NL" smtClean="0"/>
              <a:t>29-05-17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428753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2D14DC7-813C-C442-B6F7-BB5092D86EFE}" type="datetimeFigureOut">
              <a:rPr lang="nl-NL" smtClean="0"/>
              <a:t>29-05-17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256634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2D14DC7-813C-C442-B6F7-BB5092D86EFE}" type="datetimeFigureOut">
              <a:rPr lang="nl-NL" smtClean="0"/>
              <a:t>29-05-17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4067518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el en object">
    <p:spTree>
      <p:nvGrpSpPr>
        <p:cNvPr id="1" name=""/>
        <p:cNvGrpSpPr/>
        <p:nvPr/>
      </p:nvGrpSpPr>
      <p:grpSpPr>
        <a:xfrm>
          <a:off x="0" y="0"/>
          <a:ext cx="0" cy="0"/>
          <a:chOff x="0" y="0"/>
          <a:chExt cx="0" cy="0"/>
        </a:xfrm>
      </p:grpSpPr>
      <p:sp>
        <p:nvSpPr>
          <p:cNvPr id="16" name="Rechthoek 15"/>
          <p:cNvSpPr/>
          <p:nvPr userDrawn="1"/>
        </p:nvSpPr>
        <p:spPr>
          <a:xfrm>
            <a:off x="0" y="-1"/>
            <a:ext cx="9144000" cy="6857999"/>
          </a:xfrm>
          <a:prstGeom prst="rect">
            <a:avLst/>
          </a:prstGeom>
          <a:gradFill>
            <a:gsLst>
              <a:gs pos="0">
                <a:srgbClr val="C2C1BC"/>
              </a:gs>
              <a:gs pos="50000">
                <a:srgbClr val="DCDBD5"/>
              </a:gs>
            </a:gsLst>
            <a:lin ang="1800000" scaled="0"/>
          </a:gra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dirty="0" smtClean="0"/>
              <a:t> </a:t>
            </a:r>
            <a:endParaRPr lang="nl-NL" dirty="0"/>
          </a:p>
        </p:txBody>
      </p:sp>
      <p:sp>
        <p:nvSpPr>
          <p:cNvPr id="10" name="Rechthoek 9"/>
          <p:cNvSpPr/>
          <p:nvPr userDrawn="1"/>
        </p:nvSpPr>
        <p:spPr>
          <a:xfrm>
            <a:off x="5572386" y="6094650"/>
            <a:ext cx="2959381" cy="763350"/>
          </a:xfrm>
          <a:prstGeom prst="rect">
            <a:avLst/>
          </a:prstGeom>
          <a:gradFill>
            <a:gsLst>
              <a:gs pos="0">
                <a:srgbClr val="093C89"/>
              </a:gs>
              <a:gs pos="50000">
                <a:srgbClr val="0A55A8"/>
              </a:gs>
            </a:gsLst>
            <a:lin ang="1800000" scaled="0"/>
          </a:gra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dirty="0" smtClean="0"/>
              <a:t> </a:t>
            </a:r>
            <a:endParaRPr lang="nl-NL" dirty="0"/>
          </a:p>
        </p:txBody>
      </p:sp>
      <p:sp>
        <p:nvSpPr>
          <p:cNvPr id="8" name="Rechthoek 7"/>
          <p:cNvSpPr/>
          <p:nvPr userDrawn="1"/>
        </p:nvSpPr>
        <p:spPr>
          <a:xfrm>
            <a:off x="0" y="-1"/>
            <a:ext cx="3980276" cy="346357"/>
          </a:xfrm>
          <a:prstGeom prst="rect">
            <a:avLst/>
          </a:prstGeom>
          <a:gradFill>
            <a:gsLst>
              <a:gs pos="0">
                <a:srgbClr val="093C89"/>
              </a:gs>
              <a:gs pos="50000">
                <a:srgbClr val="0A55A8"/>
              </a:gs>
            </a:gsLst>
            <a:lin ang="0" scaled="0"/>
          </a:gra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dirty="0" smtClean="0"/>
              <a:t> </a:t>
            </a:r>
            <a:endParaRPr lang="nl-NL" dirty="0"/>
          </a:p>
        </p:txBody>
      </p:sp>
      <p:sp>
        <p:nvSpPr>
          <p:cNvPr id="2" name="Titel 1"/>
          <p:cNvSpPr>
            <a:spLocks noGrp="1"/>
          </p:cNvSpPr>
          <p:nvPr>
            <p:ph type="title"/>
          </p:nvPr>
        </p:nvSpPr>
        <p:spPr>
          <a:xfrm>
            <a:off x="0" y="0"/>
            <a:ext cx="3980276" cy="346356"/>
          </a:xfrm>
        </p:spPr>
        <p:txBody>
          <a:bodyPr wrap="none" lIns="360000" tIns="0" rIns="108000" bIns="0" anchor="ctr" anchorCtr="0">
            <a:noAutofit/>
          </a:bodyPr>
          <a:lstStyle>
            <a:lvl1pPr algn="r">
              <a:defRPr sz="1200">
                <a:solidFill>
                  <a:schemeClr val="bg1"/>
                </a:solidFill>
              </a:defRPr>
            </a:lvl1pPr>
          </a:lstStyle>
          <a:p>
            <a:r>
              <a:rPr lang="nl-NL" dirty="0" smtClean="0"/>
              <a:t>Titelstijl van model bewerken</a:t>
            </a:r>
            <a:endParaRPr lang="nl-NL" dirty="0"/>
          </a:p>
        </p:txBody>
      </p:sp>
      <p:sp>
        <p:nvSpPr>
          <p:cNvPr id="12" name="Ovaal 11">
            <a:hlinkClick r:id="" action="ppaction://hlinkshowjump?jump=previousslide"/>
          </p:cNvPr>
          <p:cNvSpPr/>
          <p:nvPr userDrawn="1"/>
        </p:nvSpPr>
        <p:spPr>
          <a:xfrm>
            <a:off x="8655834" y="6378575"/>
            <a:ext cx="180000" cy="180000"/>
          </a:xfrm>
          <a:prstGeom prst="ellipse">
            <a:avLst/>
          </a:prstGeom>
          <a:solidFill>
            <a:schemeClr val="bg1"/>
          </a:solidFill>
          <a:ln w="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0" tIns="0" rIns="36000" bIns="36000" numCol="1" spcCol="0" rtlCol="0" fromWordArt="0" anchor="ctr" anchorCtr="0" forceAA="0" compatLnSpc="1">
            <a:prstTxWarp prst="textNoShape">
              <a:avLst/>
            </a:prstTxWarp>
            <a:noAutofit/>
          </a:bodyPr>
          <a:lstStyle/>
          <a:p>
            <a:pPr algn="r"/>
            <a:r>
              <a:rPr lang="nl-NL" sz="1400" b="0" i="0" dirty="0" smtClean="0">
                <a:solidFill>
                  <a:srgbClr val="0A55A8"/>
                </a:solidFill>
                <a:latin typeface="Calibri Light"/>
                <a:cs typeface="Calibri Light"/>
              </a:rPr>
              <a:t>&lt;</a:t>
            </a:r>
          </a:p>
        </p:txBody>
      </p:sp>
      <p:sp>
        <p:nvSpPr>
          <p:cNvPr id="13" name="Ovaal 12">
            <a:hlinkClick r:id="" action="ppaction://hlinkshowjump?jump=nextslide"/>
          </p:cNvPr>
          <p:cNvSpPr/>
          <p:nvPr userDrawn="1"/>
        </p:nvSpPr>
        <p:spPr>
          <a:xfrm>
            <a:off x="8875100" y="6378575"/>
            <a:ext cx="180000" cy="180000"/>
          </a:xfrm>
          <a:prstGeom prst="ellipse">
            <a:avLst/>
          </a:prstGeom>
          <a:solidFill>
            <a:schemeClr val="bg1"/>
          </a:solidFill>
          <a:ln w="0">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36000" tIns="0" rIns="0" bIns="36000" numCol="1" spcCol="0" rtlCol="0" fromWordArt="0" anchor="ctr" anchorCtr="0" forceAA="0" compatLnSpc="1">
            <a:prstTxWarp prst="textNoShape">
              <a:avLst/>
            </a:prstTxWarp>
            <a:noAutofit/>
          </a:bodyPr>
          <a:lstStyle/>
          <a:p>
            <a:pPr algn="l"/>
            <a:r>
              <a:rPr lang="nl-NL" sz="1400" b="0" i="0" dirty="0" smtClean="0">
                <a:solidFill>
                  <a:srgbClr val="0A55A8"/>
                </a:solidFill>
                <a:latin typeface="Calibri Light"/>
                <a:cs typeface="Calibri Light"/>
              </a:rPr>
              <a:t>&gt;</a:t>
            </a:r>
          </a:p>
        </p:txBody>
      </p:sp>
      <p:pic>
        <p:nvPicPr>
          <p:cNvPr id="15" name="Afbeelding 14" descr="MAW-forlife-logo.png"/>
          <p:cNvPicPr>
            <a:picLocks noChangeAspect="1"/>
          </p:cNvPicPr>
          <p:nvPr userDrawn="1"/>
        </p:nvPicPr>
        <p:blipFill rotWithShape="1">
          <a:blip r:embed="rId2">
            <a:extLst>
              <a:ext uri="{28A0092B-C50C-407E-A947-70E740481C1C}">
                <a14:useLocalDpi xmlns:a14="http://schemas.microsoft.com/office/drawing/2010/main" val="0"/>
              </a:ext>
            </a:extLst>
          </a:blip>
          <a:srcRect l="14097" t="35170" r="12370" b="33603"/>
          <a:stretch/>
        </p:blipFill>
        <p:spPr>
          <a:xfrm>
            <a:off x="6106323" y="6182441"/>
            <a:ext cx="1890704" cy="567637"/>
          </a:xfrm>
          <a:prstGeom prst="rect">
            <a:avLst/>
          </a:prstGeom>
        </p:spPr>
      </p:pic>
    </p:spTree>
    <p:extLst>
      <p:ext uri="{BB962C8B-B14F-4D97-AF65-F5344CB8AC3E}">
        <p14:creationId xmlns:p14="http://schemas.microsoft.com/office/powerpoint/2010/main" val="296006158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2D14DC7-813C-C442-B6F7-BB5092D86EFE}" type="datetimeFigureOut">
              <a:rPr lang="nl-NL" smtClean="0"/>
              <a:t>29-05-17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328634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C2D14DC7-813C-C442-B6F7-BB5092D86EFE}" type="datetimeFigureOut">
              <a:rPr lang="nl-NL" smtClean="0"/>
              <a:t>29-05-17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195271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2D14DC7-813C-C442-B6F7-BB5092D86EFE}" type="datetimeFigureOut">
              <a:rPr lang="nl-NL" smtClean="0"/>
              <a:t>29-05-17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277076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2D14DC7-813C-C442-B6F7-BB5092D86EFE}" type="datetimeFigureOut">
              <a:rPr lang="nl-NL" smtClean="0"/>
              <a:t>29-05-17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1551721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C2D14DC7-813C-C442-B6F7-BB5092D86EFE}" type="datetimeFigureOut">
              <a:rPr lang="nl-NL" smtClean="0"/>
              <a:t>29-05-17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8702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2D14DC7-813C-C442-B6F7-BB5092D86EFE}" type="datetimeFigureOut">
              <a:rPr lang="nl-NL" smtClean="0"/>
              <a:t>29-05-17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2995804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C2D14DC7-813C-C442-B6F7-BB5092D86EFE}" type="datetimeFigureOut">
              <a:rPr lang="nl-NL" smtClean="0"/>
              <a:t>29-05-17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257256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C2D14DC7-813C-C442-B6F7-BB5092D86EFE}" type="datetimeFigureOut">
              <a:rPr lang="nl-NL" smtClean="0"/>
              <a:t>29-05-17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8692F4A-623C-0044-BDEB-39AE6CE87890}" type="slidenum">
              <a:rPr lang="nl-NL" smtClean="0"/>
              <a:t>‹nr.›</a:t>
            </a:fld>
            <a:endParaRPr lang="nl-NL"/>
          </a:p>
        </p:txBody>
      </p:sp>
    </p:spTree>
    <p:extLst>
      <p:ext uri="{BB962C8B-B14F-4D97-AF65-F5344CB8AC3E}">
        <p14:creationId xmlns:p14="http://schemas.microsoft.com/office/powerpoint/2010/main" val="11293692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14DC7-813C-C442-B6F7-BB5092D86EFE}" type="datetimeFigureOut">
              <a:rPr lang="nl-NL" smtClean="0"/>
              <a:t>29-05-17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92F4A-623C-0044-BDEB-39AE6CE87890}" type="slidenum">
              <a:rPr lang="nl-NL" smtClean="0"/>
              <a:t>‹nr.›</a:t>
            </a:fld>
            <a:endParaRPr lang="nl-NL"/>
          </a:p>
        </p:txBody>
      </p:sp>
    </p:spTree>
    <p:extLst>
      <p:ext uri="{BB962C8B-B14F-4D97-AF65-F5344CB8AC3E}">
        <p14:creationId xmlns:p14="http://schemas.microsoft.com/office/powerpoint/2010/main" val="1149942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14374" y="913269"/>
            <a:ext cx="7756526" cy="3447098"/>
          </a:xfrm>
          <a:prstGeom prst="rect">
            <a:avLst/>
          </a:prstGeom>
        </p:spPr>
        <p:txBody>
          <a:bodyPr wrap="square">
            <a:spAutoFit/>
          </a:bodyPr>
          <a:lstStyle/>
          <a:p>
            <a:pPr lvl="0"/>
            <a:endParaRPr lang="nl-NL" sz="3200" b="1" dirty="0" smtClean="0">
              <a:solidFill>
                <a:srgbClr val="1F497D"/>
              </a:solidFill>
            </a:endParaRPr>
          </a:p>
          <a:p>
            <a:pPr lvl="0"/>
            <a:endParaRPr lang="nl-NL" sz="3200" b="1" dirty="0" smtClean="0">
              <a:solidFill>
                <a:srgbClr val="1F497D"/>
              </a:solidFill>
            </a:endParaRPr>
          </a:p>
          <a:p>
            <a:pPr lvl="0"/>
            <a:endParaRPr lang="nl-NL" sz="3200" b="1" dirty="0">
              <a:solidFill>
                <a:srgbClr val="1F497D"/>
              </a:solidFill>
            </a:endParaRPr>
          </a:p>
          <a:p>
            <a:pPr lvl="0"/>
            <a:endParaRPr lang="nl-NL" sz="3200" dirty="0" smtClean="0">
              <a:solidFill>
                <a:srgbClr val="1F497D"/>
              </a:solidFill>
            </a:endParaRPr>
          </a:p>
          <a:p>
            <a:pPr lvl="0"/>
            <a:endParaRPr lang="nl-NL" sz="2400" dirty="0"/>
          </a:p>
          <a:p>
            <a:pPr lvl="0"/>
            <a:endParaRPr lang="nl-NL" sz="2400" dirty="0"/>
          </a:p>
          <a:p>
            <a:pPr lvl="0"/>
            <a:endParaRPr lang="nl-NL" sz="2400" dirty="0"/>
          </a:p>
          <a:p>
            <a:pPr lvl="0"/>
            <a:endParaRPr lang="nl-NL" dirty="0"/>
          </a:p>
        </p:txBody>
      </p:sp>
      <p:sp>
        <p:nvSpPr>
          <p:cNvPr id="3" name="Titel 2"/>
          <p:cNvSpPr>
            <a:spLocks noGrp="1"/>
          </p:cNvSpPr>
          <p:nvPr>
            <p:ph type="title"/>
          </p:nvPr>
        </p:nvSpPr>
        <p:spPr/>
        <p:txBody>
          <a:bodyPr/>
          <a:lstStyle/>
          <a:p>
            <a:r>
              <a:rPr lang="nl-NL" dirty="0" err="1" smtClean="0"/>
              <a:t>Future</a:t>
            </a:r>
            <a:r>
              <a:rPr lang="nl-NL" dirty="0" smtClean="0"/>
              <a:t> perfect</a:t>
            </a:r>
            <a:endParaRPr lang="nl-NL" dirty="0"/>
          </a:p>
        </p:txBody>
      </p:sp>
      <p:sp>
        <p:nvSpPr>
          <p:cNvPr id="2" name="Rechthoek 1"/>
          <p:cNvSpPr/>
          <p:nvPr/>
        </p:nvSpPr>
        <p:spPr>
          <a:xfrm>
            <a:off x="714374" y="594142"/>
            <a:ext cx="7959726" cy="5693867"/>
          </a:xfrm>
          <a:prstGeom prst="rect">
            <a:avLst/>
          </a:prstGeom>
        </p:spPr>
        <p:txBody>
          <a:bodyPr wrap="square">
            <a:spAutoFit/>
          </a:bodyPr>
          <a:lstStyle/>
          <a:p>
            <a:r>
              <a:rPr lang="nl-NL" sz="2800" b="1" i="1" dirty="0">
                <a:solidFill>
                  <a:srgbClr val="D53B81"/>
                </a:solidFill>
              </a:rPr>
              <a:t>Het is 31 augustus 2019... </a:t>
            </a:r>
            <a:r>
              <a:rPr lang="nl-NL" sz="2800" i="1" dirty="0">
                <a:solidFill>
                  <a:srgbClr val="D53B81"/>
                </a:solidFill>
              </a:rPr>
              <a:t>Felicitaties en champagne: in </a:t>
            </a:r>
            <a:r>
              <a:rPr lang="nl-NL" sz="2800" i="1" dirty="0" smtClean="0">
                <a:solidFill>
                  <a:srgbClr val="D53B81"/>
                </a:solidFill>
              </a:rPr>
              <a:t>het </a:t>
            </a:r>
            <a:r>
              <a:rPr lang="nl-NL" sz="2800" i="1" dirty="0">
                <a:solidFill>
                  <a:srgbClr val="D53B81"/>
                </a:solidFill>
              </a:rPr>
              <a:t>bruisende </a:t>
            </a:r>
            <a:r>
              <a:rPr lang="nl-NL" sz="2800" i="1" dirty="0" smtClean="0">
                <a:solidFill>
                  <a:srgbClr val="D53B81"/>
                </a:solidFill>
              </a:rPr>
              <a:t>wensgebouw </a:t>
            </a:r>
            <a:r>
              <a:rPr lang="nl-NL" sz="2800" i="1" dirty="0">
                <a:solidFill>
                  <a:srgbClr val="D53B81"/>
                </a:solidFill>
              </a:rPr>
              <a:t>van Make-A-</a:t>
            </a:r>
            <a:r>
              <a:rPr lang="nl-NL" sz="2800" i="1" dirty="0" err="1">
                <a:solidFill>
                  <a:srgbClr val="D53B81"/>
                </a:solidFill>
              </a:rPr>
              <a:t>Wish</a:t>
            </a:r>
            <a:r>
              <a:rPr lang="nl-NL" sz="2800" i="1" dirty="0">
                <a:solidFill>
                  <a:srgbClr val="D53B81"/>
                </a:solidFill>
              </a:rPr>
              <a:t> Nederland wordt een feestje gevierd! Eén keer per jaar komen alle vrijwilligers en medewerkers bij elkaar. Vandaag is het wel een heel bijzondere dag. Er valt namelijk wat te vieren: het afgelopen jaar heeft Make-A-</a:t>
            </a:r>
            <a:r>
              <a:rPr lang="nl-NL" sz="2800" i="1" dirty="0" err="1">
                <a:solidFill>
                  <a:srgbClr val="D53B81"/>
                </a:solidFill>
              </a:rPr>
              <a:t>Wish</a:t>
            </a:r>
            <a:r>
              <a:rPr lang="nl-NL" sz="2800" i="1" dirty="0">
                <a:solidFill>
                  <a:srgbClr val="D53B81"/>
                </a:solidFill>
              </a:rPr>
              <a:t> Nederland maar liefst 850 kinderen een onvergetelijke </a:t>
            </a:r>
            <a:r>
              <a:rPr lang="nl-NL" sz="2800" i="1" dirty="0" err="1">
                <a:solidFill>
                  <a:srgbClr val="D53B81"/>
                </a:solidFill>
              </a:rPr>
              <a:t>Wish</a:t>
            </a:r>
            <a:r>
              <a:rPr lang="nl-NL" sz="2800" i="1" dirty="0">
                <a:solidFill>
                  <a:srgbClr val="D53B81"/>
                </a:solidFill>
              </a:rPr>
              <a:t> </a:t>
            </a:r>
            <a:r>
              <a:rPr lang="nl-NL" sz="2800" i="1" dirty="0" err="1">
                <a:solidFill>
                  <a:srgbClr val="D53B81"/>
                </a:solidFill>
              </a:rPr>
              <a:t>Journey</a:t>
            </a:r>
            <a:r>
              <a:rPr lang="nl-NL" sz="2800" i="1" dirty="0">
                <a:solidFill>
                  <a:srgbClr val="D53B81"/>
                </a:solidFill>
              </a:rPr>
              <a:t> kunnen bezorgen. Een absoluut record. En dat met de door de organisatie zelf geworven middelen van 9 miljoen euro, én </a:t>
            </a:r>
            <a:r>
              <a:rPr lang="nl-NL" sz="2800" i="1" dirty="0" smtClean="0">
                <a:solidFill>
                  <a:srgbClr val="D53B81"/>
                </a:solidFill>
              </a:rPr>
              <a:t>dankzij </a:t>
            </a:r>
            <a:r>
              <a:rPr lang="nl-NL" sz="2800" i="1" dirty="0">
                <a:solidFill>
                  <a:srgbClr val="D53B81"/>
                </a:solidFill>
              </a:rPr>
              <a:t>de tomeloze en flexibele inzet van honderden gedreven vrijwilligers. Helemaal zoals begin 2017 beoogd!</a:t>
            </a:r>
            <a:endParaRPr lang="nl-NL" sz="2800" dirty="0">
              <a:solidFill>
                <a:srgbClr val="D53B81"/>
              </a:solidFill>
            </a:endParaRPr>
          </a:p>
        </p:txBody>
      </p:sp>
    </p:spTree>
    <p:extLst>
      <p:ext uri="{BB962C8B-B14F-4D97-AF65-F5344CB8AC3E}">
        <p14:creationId xmlns:p14="http://schemas.microsoft.com/office/powerpoint/2010/main" val="17819855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14374" y="913269"/>
            <a:ext cx="7756526" cy="3447098"/>
          </a:xfrm>
          <a:prstGeom prst="rect">
            <a:avLst/>
          </a:prstGeom>
        </p:spPr>
        <p:txBody>
          <a:bodyPr wrap="square">
            <a:spAutoFit/>
          </a:bodyPr>
          <a:lstStyle/>
          <a:p>
            <a:pPr lvl="0"/>
            <a:endParaRPr lang="nl-NL" sz="3200" b="1" dirty="0" smtClean="0">
              <a:solidFill>
                <a:srgbClr val="1F497D"/>
              </a:solidFill>
            </a:endParaRPr>
          </a:p>
          <a:p>
            <a:pPr lvl="0"/>
            <a:endParaRPr lang="nl-NL" sz="3200" b="1" dirty="0" smtClean="0">
              <a:solidFill>
                <a:srgbClr val="1F497D"/>
              </a:solidFill>
            </a:endParaRPr>
          </a:p>
          <a:p>
            <a:pPr lvl="0"/>
            <a:endParaRPr lang="nl-NL" sz="3200" b="1" dirty="0">
              <a:solidFill>
                <a:srgbClr val="1F497D"/>
              </a:solidFill>
            </a:endParaRPr>
          </a:p>
          <a:p>
            <a:pPr lvl="0"/>
            <a:endParaRPr lang="nl-NL" sz="3200" dirty="0" smtClean="0">
              <a:solidFill>
                <a:srgbClr val="1F497D"/>
              </a:solidFill>
            </a:endParaRPr>
          </a:p>
          <a:p>
            <a:pPr lvl="0"/>
            <a:endParaRPr lang="nl-NL" sz="2400" dirty="0"/>
          </a:p>
          <a:p>
            <a:pPr lvl="0"/>
            <a:endParaRPr lang="nl-NL" sz="2400" dirty="0"/>
          </a:p>
          <a:p>
            <a:pPr lvl="0"/>
            <a:endParaRPr lang="nl-NL" sz="2400" dirty="0"/>
          </a:p>
          <a:p>
            <a:pPr lvl="0"/>
            <a:endParaRPr lang="nl-NL" dirty="0"/>
          </a:p>
        </p:txBody>
      </p:sp>
      <p:sp>
        <p:nvSpPr>
          <p:cNvPr id="3" name="Titel 2"/>
          <p:cNvSpPr>
            <a:spLocks noGrp="1"/>
          </p:cNvSpPr>
          <p:nvPr>
            <p:ph type="title"/>
          </p:nvPr>
        </p:nvSpPr>
        <p:spPr/>
        <p:txBody>
          <a:bodyPr/>
          <a:lstStyle/>
          <a:p>
            <a:r>
              <a:rPr lang="nl-NL" dirty="0" err="1" smtClean="0"/>
              <a:t>Future</a:t>
            </a:r>
            <a:r>
              <a:rPr lang="nl-NL" dirty="0" smtClean="0"/>
              <a:t> perfect</a:t>
            </a:r>
            <a:endParaRPr lang="nl-NL" dirty="0"/>
          </a:p>
        </p:txBody>
      </p:sp>
      <p:sp>
        <p:nvSpPr>
          <p:cNvPr id="2" name="Rechthoek 1"/>
          <p:cNvSpPr/>
          <p:nvPr/>
        </p:nvSpPr>
        <p:spPr>
          <a:xfrm>
            <a:off x="714374" y="1356142"/>
            <a:ext cx="7756526" cy="4770537"/>
          </a:xfrm>
          <a:prstGeom prst="rect">
            <a:avLst/>
          </a:prstGeom>
        </p:spPr>
        <p:txBody>
          <a:bodyPr wrap="square">
            <a:spAutoFit/>
          </a:bodyPr>
          <a:lstStyle/>
          <a:p>
            <a:r>
              <a:rPr lang="nl-NL" sz="2800" i="1" dirty="0">
                <a:solidFill>
                  <a:srgbClr val="D53B81"/>
                </a:solidFill>
              </a:rPr>
              <a:t>Er is hard gewerkt en Make-A-</a:t>
            </a:r>
            <a:r>
              <a:rPr lang="nl-NL" sz="2800" i="1" dirty="0" err="1">
                <a:solidFill>
                  <a:srgbClr val="D53B81"/>
                </a:solidFill>
              </a:rPr>
              <a:t>Wish</a:t>
            </a:r>
            <a:r>
              <a:rPr lang="nl-NL" sz="2800" i="1" dirty="0">
                <a:solidFill>
                  <a:srgbClr val="D53B81"/>
                </a:solidFill>
              </a:rPr>
              <a:t> Nederland 2019 is nu een feit. De laatste puntjes zijn op de i gezet en resultaten zijn zichtbaar geworden. Het succes is concreet af te meten aan het aantal wensen die vervuld zijn. En het is hard gegaan, in het boekjaar 2015-2016 waren het er 540. Duidelijk werd dat het moment voor opschaling was aangebroken, een economie die weer in de lift zat, de hoge waardering voor het werk van de stichting en legio kansen om het aantal donaties te verhogen. </a:t>
            </a:r>
            <a:endParaRPr lang="nl-NL" sz="2800" dirty="0">
              <a:solidFill>
                <a:srgbClr val="D53B81"/>
              </a:solidFill>
            </a:endParaRPr>
          </a:p>
          <a:p>
            <a:endParaRPr lang="nl-NL" sz="2400" dirty="0"/>
          </a:p>
        </p:txBody>
      </p:sp>
    </p:spTree>
    <p:extLst>
      <p:ext uri="{BB962C8B-B14F-4D97-AF65-F5344CB8AC3E}">
        <p14:creationId xmlns:p14="http://schemas.microsoft.com/office/powerpoint/2010/main" val="20254748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14374" y="913269"/>
            <a:ext cx="7756526" cy="3447098"/>
          </a:xfrm>
          <a:prstGeom prst="rect">
            <a:avLst/>
          </a:prstGeom>
        </p:spPr>
        <p:txBody>
          <a:bodyPr wrap="square">
            <a:spAutoFit/>
          </a:bodyPr>
          <a:lstStyle/>
          <a:p>
            <a:pPr lvl="0"/>
            <a:endParaRPr lang="nl-NL" sz="3200" b="1" dirty="0" smtClean="0">
              <a:solidFill>
                <a:srgbClr val="1F497D"/>
              </a:solidFill>
            </a:endParaRPr>
          </a:p>
          <a:p>
            <a:pPr lvl="0"/>
            <a:endParaRPr lang="nl-NL" sz="3200" b="1" dirty="0" smtClean="0">
              <a:solidFill>
                <a:srgbClr val="1F497D"/>
              </a:solidFill>
            </a:endParaRPr>
          </a:p>
          <a:p>
            <a:pPr lvl="0"/>
            <a:endParaRPr lang="nl-NL" sz="3200" b="1" dirty="0">
              <a:solidFill>
                <a:srgbClr val="1F497D"/>
              </a:solidFill>
            </a:endParaRPr>
          </a:p>
          <a:p>
            <a:pPr lvl="0"/>
            <a:endParaRPr lang="nl-NL" sz="3200" dirty="0" smtClean="0">
              <a:solidFill>
                <a:srgbClr val="1F497D"/>
              </a:solidFill>
            </a:endParaRPr>
          </a:p>
          <a:p>
            <a:pPr lvl="0"/>
            <a:endParaRPr lang="nl-NL" sz="2400" dirty="0"/>
          </a:p>
          <a:p>
            <a:pPr lvl="0"/>
            <a:endParaRPr lang="nl-NL" sz="2400" dirty="0"/>
          </a:p>
          <a:p>
            <a:pPr lvl="0"/>
            <a:endParaRPr lang="nl-NL" sz="2400" dirty="0"/>
          </a:p>
          <a:p>
            <a:pPr lvl="0"/>
            <a:endParaRPr lang="nl-NL" dirty="0"/>
          </a:p>
        </p:txBody>
      </p:sp>
      <p:sp>
        <p:nvSpPr>
          <p:cNvPr id="3" name="Titel 2"/>
          <p:cNvSpPr>
            <a:spLocks noGrp="1"/>
          </p:cNvSpPr>
          <p:nvPr>
            <p:ph type="title"/>
          </p:nvPr>
        </p:nvSpPr>
        <p:spPr/>
        <p:txBody>
          <a:bodyPr/>
          <a:lstStyle/>
          <a:p>
            <a:r>
              <a:rPr lang="nl-NL" dirty="0" err="1" smtClean="0"/>
              <a:t>Future</a:t>
            </a:r>
            <a:r>
              <a:rPr lang="nl-NL" dirty="0" smtClean="0"/>
              <a:t> perfect</a:t>
            </a:r>
            <a:endParaRPr lang="nl-NL" dirty="0"/>
          </a:p>
        </p:txBody>
      </p:sp>
      <p:sp>
        <p:nvSpPr>
          <p:cNvPr id="2" name="Rechthoek 1"/>
          <p:cNvSpPr/>
          <p:nvPr/>
        </p:nvSpPr>
        <p:spPr>
          <a:xfrm>
            <a:off x="714374" y="1356142"/>
            <a:ext cx="7756526" cy="4339650"/>
          </a:xfrm>
          <a:prstGeom prst="rect">
            <a:avLst/>
          </a:prstGeom>
        </p:spPr>
        <p:txBody>
          <a:bodyPr wrap="square">
            <a:spAutoFit/>
          </a:bodyPr>
          <a:lstStyle/>
          <a:p>
            <a:r>
              <a:rPr lang="nl-NL" sz="2800" i="1" dirty="0">
                <a:solidFill>
                  <a:srgbClr val="D53B81"/>
                </a:solidFill>
              </a:rPr>
              <a:t>De positionering van de stichting staat als een huis. De toegevoegde waarde van het merk wordt gezien en ervaren. Het ene na het andere mooie verhaal wordt verteld en gedeeld. Diverse relevante media publiceren over het werk van Make-A-</a:t>
            </a:r>
            <a:r>
              <a:rPr lang="nl-NL" sz="2800" i="1" dirty="0" err="1">
                <a:solidFill>
                  <a:srgbClr val="D53B81"/>
                </a:solidFill>
              </a:rPr>
              <a:t>Wish</a:t>
            </a:r>
            <a:r>
              <a:rPr lang="nl-NL" sz="2800" i="1" dirty="0">
                <a:solidFill>
                  <a:srgbClr val="D53B81"/>
                </a:solidFill>
              </a:rPr>
              <a:t> Nederland en in het goede doelen landschap wordt zij gezien als een </a:t>
            </a:r>
            <a:r>
              <a:rPr lang="nl-NL" sz="2800" i="1" dirty="0" smtClean="0">
                <a:solidFill>
                  <a:srgbClr val="D53B81"/>
                </a:solidFill>
              </a:rPr>
              <a:t>A-merk</a:t>
            </a:r>
            <a:r>
              <a:rPr lang="nl-NL" sz="2800" i="1" dirty="0">
                <a:solidFill>
                  <a:srgbClr val="D53B81"/>
                </a:solidFill>
              </a:rPr>
              <a:t>, dat aansprekend is voor zowel ouders, kinderen, zorgprofessionals, sponsoren, donateurs en vrijwilligers. </a:t>
            </a:r>
            <a:endParaRPr lang="nl-NL" sz="2800" dirty="0">
              <a:solidFill>
                <a:srgbClr val="D53B81"/>
              </a:solidFill>
            </a:endParaRPr>
          </a:p>
          <a:p>
            <a:endParaRPr lang="nl-NL" sz="2400" dirty="0"/>
          </a:p>
        </p:txBody>
      </p:sp>
    </p:spTree>
    <p:extLst>
      <p:ext uri="{BB962C8B-B14F-4D97-AF65-F5344CB8AC3E}">
        <p14:creationId xmlns:p14="http://schemas.microsoft.com/office/powerpoint/2010/main" val="49778831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14374" y="913269"/>
            <a:ext cx="7756526" cy="3447098"/>
          </a:xfrm>
          <a:prstGeom prst="rect">
            <a:avLst/>
          </a:prstGeom>
        </p:spPr>
        <p:txBody>
          <a:bodyPr wrap="square">
            <a:spAutoFit/>
          </a:bodyPr>
          <a:lstStyle/>
          <a:p>
            <a:pPr lvl="0"/>
            <a:endParaRPr lang="nl-NL" sz="3200" b="1" dirty="0" smtClean="0">
              <a:solidFill>
                <a:srgbClr val="1F497D"/>
              </a:solidFill>
            </a:endParaRPr>
          </a:p>
          <a:p>
            <a:pPr lvl="0"/>
            <a:endParaRPr lang="nl-NL" sz="3200" b="1" dirty="0" smtClean="0">
              <a:solidFill>
                <a:srgbClr val="1F497D"/>
              </a:solidFill>
            </a:endParaRPr>
          </a:p>
          <a:p>
            <a:pPr lvl="0"/>
            <a:endParaRPr lang="nl-NL" sz="3200" b="1" dirty="0">
              <a:solidFill>
                <a:srgbClr val="1F497D"/>
              </a:solidFill>
            </a:endParaRPr>
          </a:p>
          <a:p>
            <a:pPr lvl="0"/>
            <a:endParaRPr lang="nl-NL" sz="3200" dirty="0" smtClean="0">
              <a:solidFill>
                <a:srgbClr val="1F497D"/>
              </a:solidFill>
            </a:endParaRPr>
          </a:p>
          <a:p>
            <a:pPr lvl="0"/>
            <a:endParaRPr lang="nl-NL" sz="2400" dirty="0"/>
          </a:p>
          <a:p>
            <a:pPr lvl="0"/>
            <a:endParaRPr lang="nl-NL" sz="2400" dirty="0"/>
          </a:p>
          <a:p>
            <a:pPr lvl="0"/>
            <a:endParaRPr lang="nl-NL" sz="2400" dirty="0"/>
          </a:p>
          <a:p>
            <a:pPr lvl="0"/>
            <a:endParaRPr lang="nl-NL" dirty="0"/>
          </a:p>
        </p:txBody>
      </p:sp>
      <p:sp>
        <p:nvSpPr>
          <p:cNvPr id="3" name="Titel 2"/>
          <p:cNvSpPr>
            <a:spLocks noGrp="1"/>
          </p:cNvSpPr>
          <p:nvPr>
            <p:ph type="title"/>
          </p:nvPr>
        </p:nvSpPr>
        <p:spPr/>
        <p:txBody>
          <a:bodyPr/>
          <a:lstStyle/>
          <a:p>
            <a:r>
              <a:rPr lang="nl-NL" dirty="0" err="1" smtClean="0"/>
              <a:t>Future</a:t>
            </a:r>
            <a:r>
              <a:rPr lang="nl-NL" dirty="0" smtClean="0"/>
              <a:t> perfect</a:t>
            </a:r>
            <a:endParaRPr lang="nl-NL" dirty="0"/>
          </a:p>
        </p:txBody>
      </p:sp>
      <p:sp>
        <p:nvSpPr>
          <p:cNvPr id="2" name="Rechthoek 1"/>
          <p:cNvSpPr/>
          <p:nvPr/>
        </p:nvSpPr>
        <p:spPr>
          <a:xfrm>
            <a:off x="714374" y="1356142"/>
            <a:ext cx="7756526" cy="4770537"/>
          </a:xfrm>
          <a:prstGeom prst="rect">
            <a:avLst/>
          </a:prstGeom>
        </p:spPr>
        <p:txBody>
          <a:bodyPr wrap="square">
            <a:spAutoFit/>
          </a:bodyPr>
          <a:lstStyle/>
          <a:p>
            <a:r>
              <a:rPr lang="nl-NL" sz="2800" i="1" dirty="0">
                <a:solidFill>
                  <a:srgbClr val="D53B81"/>
                </a:solidFill>
              </a:rPr>
              <a:t>Make-A-</a:t>
            </a:r>
            <a:r>
              <a:rPr lang="nl-NL" sz="2800" i="1" dirty="0" err="1">
                <a:solidFill>
                  <a:srgbClr val="D53B81"/>
                </a:solidFill>
              </a:rPr>
              <a:t>Wish</a:t>
            </a:r>
            <a:r>
              <a:rPr lang="nl-NL" sz="2800" i="1" dirty="0">
                <a:solidFill>
                  <a:srgbClr val="D53B81"/>
                </a:solidFill>
              </a:rPr>
              <a:t> Nederland heeft haar ambitie waargemaakt en is weer een kleine wendbare organisatie die goed samenwerkt met haar vrijwilligers, aangesloten bedrijven en diverse andere stakeholders. Zowel ouders als zorgverleners hebben </a:t>
            </a:r>
            <a:r>
              <a:rPr lang="nl-NL" sz="2800" i="1" dirty="0" smtClean="0">
                <a:solidFill>
                  <a:srgbClr val="D53B81"/>
                </a:solidFill>
              </a:rPr>
              <a:t>het </a:t>
            </a:r>
            <a:r>
              <a:rPr lang="nl-NL" sz="2800" i="1" dirty="0">
                <a:solidFill>
                  <a:srgbClr val="D53B81"/>
                </a:solidFill>
              </a:rPr>
              <a:t>afgelopen jaar in het impactonderzoek de felbegeerde 10 gegeven. Aan alle verplichtingen die het CBF-keurmerk stelt wordt vanzelfsprekend voldaan.</a:t>
            </a:r>
            <a:endParaRPr lang="nl-NL" sz="2800" dirty="0">
              <a:solidFill>
                <a:srgbClr val="D53B81"/>
              </a:solidFill>
            </a:endParaRPr>
          </a:p>
          <a:p>
            <a:endParaRPr lang="nl-NL" sz="2800" dirty="0"/>
          </a:p>
          <a:p>
            <a:endParaRPr lang="nl-NL" sz="2400" dirty="0"/>
          </a:p>
        </p:txBody>
      </p:sp>
    </p:spTree>
    <p:extLst>
      <p:ext uri="{BB962C8B-B14F-4D97-AF65-F5344CB8AC3E}">
        <p14:creationId xmlns:p14="http://schemas.microsoft.com/office/powerpoint/2010/main" val="2734060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14374" y="913269"/>
            <a:ext cx="7756526" cy="3447098"/>
          </a:xfrm>
          <a:prstGeom prst="rect">
            <a:avLst/>
          </a:prstGeom>
        </p:spPr>
        <p:txBody>
          <a:bodyPr wrap="square">
            <a:spAutoFit/>
          </a:bodyPr>
          <a:lstStyle/>
          <a:p>
            <a:pPr lvl="0"/>
            <a:endParaRPr lang="nl-NL" sz="3200" b="1" dirty="0" smtClean="0">
              <a:solidFill>
                <a:srgbClr val="1F497D"/>
              </a:solidFill>
            </a:endParaRPr>
          </a:p>
          <a:p>
            <a:pPr lvl="0"/>
            <a:endParaRPr lang="nl-NL" sz="3200" b="1" dirty="0" smtClean="0">
              <a:solidFill>
                <a:srgbClr val="1F497D"/>
              </a:solidFill>
            </a:endParaRPr>
          </a:p>
          <a:p>
            <a:pPr lvl="0"/>
            <a:endParaRPr lang="nl-NL" sz="3200" b="1" dirty="0">
              <a:solidFill>
                <a:srgbClr val="1F497D"/>
              </a:solidFill>
            </a:endParaRPr>
          </a:p>
          <a:p>
            <a:pPr lvl="0"/>
            <a:endParaRPr lang="nl-NL" sz="3200" dirty="0" smtClean="0">
              <a:solidFill>
                <a:srgbClr val="1F497D"/>
              </a:solidFill>
            </a:endParaRPr>
          </a:p>
          <a:p>
            <a:pPr lvl="0"/>
            <a:endParaRPr lang="nl-NL" sz="2400" dirty="0"/>
          </a:p>
          <a:p>
            <a:pPr lvl="0"/>
            <a:endParaRPr lang="nl-NL" sz="2400" dirty="0"/>
          </a:p>
          <a:p>
            <a:pPr lvl="0"/>
            <a:endParaRPr lang="nl-NL" sz="2400" dirty="0"/>
          </a:p>
          <a:p>
            <a:pPr lvl="0"/>
            <a:endParaRPr lang="nl-NL" dirty="0"/>
          </a:p>
        </p:txBody>
      </p:sp>
      <p:sp>
        <p:nvSpPr>
          <p:cNvPr id="3" name="Titel 2"/>
          <p:cNvSpPr>
            <a:spLocks noGrp="1"/>
          </p:cNvSpPr>
          <p:nvPr>
            <p:ph type="title"/>
          </p:nvPr>
        </p:nvSpPr>
        <p:spPr/>
        <p:txBody>
          <a:bodyPr/>
          <a:lstStyle/>
          <a:p>
            <a:r>
              <a:rPr lang="nl-NL" dirty="0" err="1" smtClean="0"/>
              <a:t>Future</a:t>
            </a:r>
            <a:r>
              <a:rPr lang="nl-NL" dirty="0" smtClean="0"/>
              <a:t> perfect</a:t>
            </a:r>
            <a:endParaRPr lang="nl-NL" dirty="0"/>
          </a:p>
        </p:txBody>
      </p:sp>
      <p:sp>
        <p:nvSpPr>
          <p:cNvPr id="2" name="Rechthoek 1"/>
          <p:cNvSpPr/>
          <p:nvPr/>
        </p:nvSpPr>
        <p:spPr>
          <a:xfrm>
            <a:off x="714374" y="1356142"/>
            <a:ext cx="7756526" cy="4770537"/>
          </a:xfrm>
          <a:prstGeom prst="rect">
            <a:avLst/>
          </a:prstGeom>
        </p:spPr>
        <p:txBody>
          <a:bodyPr wrap="square">
            <a:spAutoFit/>
          </a:bodyPr>
          <a:lstStyle/>
          <a:p>
            <a:r>
              <a:rPr lang="nl-NL" sz="2800" i="1" dirty="0">
                <a:solidFill>
                  <a:srgbClr val="D53B81"/>
                </a:solidFill>
              </a:rPr>
              <a:t>Door nieuwe vormen van fondsenwerving met een groot bereik geven steeds meer mensen en bedrijven gul aan de stichting en is het inkomen gegroeid tot maar liefst 9 miljoen euro. Deze mijlpaal is met name gehaald doordat de stichting Make-A-</a:t>
            </a:r>
            <a:r>
              <a:rPr lang="nl-NL" sz="2800" i="1" dirty="0" err="1">
                <a:solidFill>
                  <a:srgbClr val="D53B81"/>
                </a:solidFill>
              </a:rPr>
              <a:t>Wish</a:t>
            </a:r>
            <a:r>
              <a:rPr lang="nl-NL" sz="2800" i="1" dirty="0">
                <a:solidFill>
                  <a:srgbClr val="D53B81"/>
                </a:solidFill>
              </a:rPr>
              <a:t> gestegen is in de </a:t>
            </a:r>
            <a:r>
              <a:rPr lang="nl-NL" sz="2800" i="1" dirty="0" err="1">
                <a:solidFill>
                  <a:srgbClr val="D53B81"/>
                </a:solidFill>
              </a:rPr>
              <a:t>Chari</a:t>
            </a:r>
            <a:r>
              <a:rPr lang="nl-NL" sz="2800" i="1" dirty="0">
                <a:solidFill>
                  <a:srgbClr val="D53B81"/>
                </a:solidFill>
              </a:rPr>
              <a:t>-barometer als het gaat om waardering en inmiddels al een aantal jaren een grote stijger is in de barometer op bekendheid. </a:t>
            </a:r>
            <a:endParaRPr lang="nl-NL" sz="2800" dirty="0">
              <a:solidFill>
                <a:srgbClr val="D53B81"/>
              </a:solidFill>
            </a:endParaRPr>
          </a:p>
          <a:p>
            <a:endParaRPr lang="nl-NL" sz="2800" dirty="0"/>
          </a:p>
          <a:p>
            <a:endParaRPr lang="nl-NL" sz="2800" dirty="0"/>
          </a:p>
          <a:p>
            <a:endParaRPr lang="nl-NL" sz="2400" dirty="0"/>
          </a:p>
        </p:txBody>
      </p:sp>
    </p:spTree>
    <p:extLst>
      <p:ext uri="{BB962C8B-B14F-4D97-AF65-F5344CB8AC3E}">
        <p14:creationId xmlns:p14="http://schemas.microsoft.com/office/powerpoint/2010/main" val="10314204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714374" y="913269"/>
            <a:ext cx="7756526" cy="3447098"/>
          </a:xfrm>
          <a:prstGeom prst="rect">
            <a:avLst/>
          </a:prstGeom>
        </p:spPr>
        <p:txBody>
          <a:bodyPr wrap="square">
            <a:spAutoFit/>
          </a:bodyPr>
          <a:lstStyle/>
          <a:p>
            <a:pPr lvl="0"/>
            <a:endParaRPr lang="nl-NL" sz="3200" b="1" dirty="0" smtClean="0">
              <a:solidFill>
                <a:srgbClr val="1F497D"/>
              </a:solidFill>
            </a:endParaRPr>
          </a:p>
          <a:p>
            <a:pPr lvl="0"/>
            <a:endParaRPr lang="nl-NL" sz="3200" b="1" dirty="0" smtClean="0">
              <a:solidFill>
                <a:srgbClr val="1F497D"/>
              </a:solidFill>
            </a:endParaRPr>
          </a:p>
          <a:p>
            <a:pPr lvl="0"/>
            <a:endParaRPr lang="nl-NL" sz="3200" b="1" dirty="0">
              <a:solidFill>
                <a:srgbClr val="1F497D"/>
              </a:solidFill>
            </a:endParaRPr>
          </a:p>
          <a:p>
            <a:pPr lvl="0"/>
            <a:endParaRPr lang="nl-NL" sz="3200" dirty="0" smtClean="0">
              <a:solidFill>
                <a:srgbClr val="1F497D"/>
              </a:solidFill>
            </a:endParaRPr>
          </a:p>
          <a:p>
            <a:pPr lvl="0"/>
            <a:endParaRPr lang="nl-NL" sz="2400" dirty="0"/>
          </a:p>
          <a:p>
            <a:pPr lvl="0"/>
            <a:endParaRPr lang="nl-NL" sz="2400" dirty="0"/>
          </a:p>
          <a:p>
            <a:pPr lvl="0"/>
            <a:endParaRPr lang="nl-NL" sz="2400" dirty="0"/>
          </a:p>
          <a:p>
            <a:pPr lvl="0"/>
            <a:endParaRPr lang="nl-NL" dirty="0"/>
          </a:p>
        </p:txBody>
      </p:sp>
      <p:sp>
        <p:nvSpPr>
          <p:cNvPr id="3" name="Titel 2"/>
          <p:cNvSpPr>
            <a:spLocks noGrp="1"/>
          </p:cNvSpPr>
          <p:nvPr>
            <p:ph type="title"/>
          </p:nvPr>
        </p:nvSpPr>
        <p:spPr/>
        <p:txBody>
          <a:bodyPr/>
          <a:lstStyle/>
          <a:p>
            <a:r>
              <a:rPr lang="nl-NL" dirty="0" err="1" smtClean="0"/>
              <a:t>Future</a:t>
            </a:r>
            <a:r>
              <a:rPr lang="nl-NL" dirty="0" smtClean="0"/>
              <a:t> perfect</a:t>
            </a:r>
            <a:endParaRPr lang="nl-NL" dirty="0"/>
          </a:p>
        </p:txBody>
      </p:sp>
      <p:sp>
        <p:nvSpPr>
          <p:cNvPr id="2" name="Rechthoek 1"/>
          <p:cNvSpPr/>
          <p:nvPr/>
        </p:nvSpPr>
        <p:spPr>
          <a:xfrm>
            <a:off x="714374" y="1356142"/>
            <a:ext cx="7756526" cy="5201424"/>
          </a:xfrm>
          <a:prstGeom prst="rect">
            <a:avLst/>
          </a:prstGeom>
        </p:spPr>
        <p:txBody>
          <a:bodyPr wrap="square">
            <a:spAutoFit/>
          </a:bodyPr>
          <a:lstStyle/>
          <a:p>
            <a:r>
              <a:rPr lang="nl-NL" sz="2800" i="1" dirty="0">
                <a:solidFill>
                  <a:srgbClr val="D53B81"/>
                </a:solidFill>
              </a:rPr>
              <a:t>Vandaag mogen we stil staan en het glas heffen want Make-A-</a:t>
            </a:r>
            <a:r>
              <a:rPr lang="nl-NL" sz="2800" i="1" dirty="0" err="1">
                <a:solidFill>
                  <a:srgbClr val="D53B81"/>
                </a:solidFill>
              </a:rPr>
              <a:t>Wish</a:t>
            </a:r>
            <a:r>
              <a:rPr lang="nl-NL" sz="2800" i="1" dirty="0">
                <a:solidFill>
                  <a:srgbClr val="D53B81"/>
                </a:solidFill>
              </a:rPr>
              <a:t> Nederland is een krachtige speler geworden in G</a:t>
            </a:r>
            <a:r>
              <a:rPr lang="nl-NL" sz="2800" i="1" dirty="0" smtClean="0">
                <a:solidFill>
                  <a:srgbClr val="D53B81"/>
                </a:solidFill>
              </a:rPr>
              <a:t>oede </a:t>
            </a:r>
            <a:r>
              <a:rPr lang="nl-NL" sz="2800" i="1" dirty="0">
                <a:solidFill>
                  <a:srgbClr val="D53B81"/>
                </a:solidFill>
              </a:rPr>
              <a:t>D</a:t>
            </a:r>
            <a:r>
              <a:rPr lang="nl-NL" sz="2800" i="1" dirty="0" smtClean="0">
                <a:solidFill>
                  <a:srgbClr val="D53B81"/>
                </a:solidFill>
              </a:rPr>
              <a:t>oelen-land </a:t>
            </a:r>
            <a:r>
              <a:rPr lang="nl-NL" sz="2800" i="1" dirty="0">
                <a:solidFill>
                  <a:srgbClr val="D53B81"/>
                </a:solidFill>
              </a:rPr>
              <a:t>met de blijvende ambitie het verschil te maken in het leven van alle ernstig – soms zelfs levensbedreigend - zieke kinderen die de kracht van het vervullen van hun allerliefste wens keihard nodig hebben. Zodat zij sterker de toekomst in kunnen gaan en hun leven positief verandert.</a:t>
            </a:r>
            <a:endParaRPr lang="nl-NL" sz="2800" dirty="0">
              <a:solidFill>
                <a:srgbClr val="D53B81"/>
              </a:solidFill>
            </a:endParaRPr>
          </a:p>
          <a:p>
            <a:endParaRPr lang="nl-NL" sz="2800" dirty="0">
              <a:solidFill>
                <a:srgbClr val="4F81BD"/>
              </a:solidFill>
            </a:endParaRPr>
          </a:p>
          <a:p>
            <a:endParaRPr lang="nl-NL" sz="2800" dirty="0"/>
          </a:p>
          <a:p>
            <a:endParaRPr lang="nl-NL" sz="2400" dirty="0"/>
          </a:p>
        </p:txBody>
      </p:sp>
    </p:spTree>
    <p:extLst>
      <p:ext uri="{BB962C8B-B14F-4D97-AF65-F5344CB8AC3E}">
        <p14:creationId xmlns:p14="http://schemas.microsoft.com/office/powerpoint/2010/main" val="14234023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520</Words>
  <Application>Microsoft Macintosh PowerPoint</Application>
  <PresentationFormat>Diavoorstelling (4:3)</PresentationFormat>
  <Paragraphs>56</Paragraphs>
  <Slides>6</Slides>
  <Notes>6</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Office-thema</vt:lpstr>
      <vt:lpstr>Future perfect</vt:lpstr>
      <vt:lpstr>Future perfect</vt:lpstr>
      <vt:lpstr>Future perfect</vt:lpstr>
      <vt:lpstr>Future perfect</vt:lpstr>
      <vt:lpstr>Future perfect</vt:lpstr>
      <vt:lpstr>Future perfect</vt:lpstr>
    </vt:vector>
  </TitlesOfParts>
  <Company>Boots.Con (Digital) Marketing &amp; Communicatie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perfect</dc:title>
  <dc:creator>Conny Boots</dc:creator>
  <cp:lastModifiedBy>Conny Boots</cp:lastModifiedBy>
  <cp:revision>1</cp:revision>
  <dcterms:created xsi:type="dcterms:W3CDTF">2017-05-29T13:17:49Z</dcterms:created>
  <dcterms:modified xsi:type="dcterms:W3CDTF">2017-05-29T13:18:57Z</dcterms:modified>
</cp:coreProperties>
</file>